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5" r:id="rId19"/>
    <p:sldId id="276" r:id="rId20"/>
    <p:sldId id="279" r:id="rId21"/>
    <p:sldId id="277" r:id="rId2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chemeClr val="bg2"/>
                </a:solidFill>
              </a:rPr>
              <a:t>Comparativo dos modelos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Planilha1!$A$3</c:f>
              <c:strCache>
                <c:ptCount val="1"/>
                <c:pt idx="0">
                  <c:v>ICMS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5000"/>
                    <a:lumMod val="102000"/>
                  </a:schemeClr>
                </a:gs>
                <a:gs pos="100000">
                  <a:schemeClr val="accent1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Planilha1!$B$1:$E$2</c:f>
              <c:multiLvlStrCache>
                <c:ptCount val="4"/>
                <c:lvl>
                  <c:pt idx="0">
                    <c:v>Prophet</c:v>
                  </c:pt>
                  <c:pt idx="1">
                    <c:v>LSTM</c:v>
                  </c:pt>
                  <c:pt idx="2">
                    <c:v>Prophet</c:v>
                  </c:pt>
                  <c:pt idx="3">
                    <c:v>LSTM</c:v>
                  </c:pt>
                </c:lvl>
                <c:lvl>
                  <c:pt idx="0">
                    <c:v>Univariado</c:v>
                  </c:pt>
                  <c:pt idx="2">
                    <c:v>Multivariado</c:v>
                  </c:pt>
                </c:lvl>
              </c:multiLvlStrCache>
            </c:multiLvlStrRef>
          </c:cat>
          <c:val>
            <c:numRef>
              <c:f>Planilha1!$B$3:$E$3</c:f>
              <c:numCache>
                <c:formatCode>General</c:formatCode>
                <c:ptCount val="4"/>
                <c:pt idx="0">
                  <c:v>0.98689700000000002</c:v>
                </c:pt>
                <c:pt idx="1">
                  <c:v>0.74539672999999995</c:v>
                </c:pt>
                <c:pt idx="2">
                  <c:v>0.98184490000000002</c:v>
                </c:pt>
                <c:pt idx="3">
                  <c:v>0.70676032600000005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1C-49A5-B148-68F470758C44}"/>
            </c:ext>
          </c:extLst>
        </c:ser>
        <c:ser>
          <c:idx val="1"/>
          <c:order val="1"/>
          <c:tx>
            <c:strRef>
              <c:f>Planilha1!$A$4</c:f>
              <c:strCache>
                <c:ptCount val="1"/>
                <c:pt idx="0">
                  <c:v>IPVA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4000"/>
                    <a:satMod val="105000"/>
                    <a:lumMod val="102000"/>
                  </a:schemeClr>
                </a:gs>
                <a:gs pos="100000">
                  <a:schemeClr val="accent3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Planilha1!$B$1:$E$2</c:f>
              <c:multiLvlStrCache>
                <c:ptCount val="4"/>
                <c:lvl>
                  <c:pt idx="0">
                    <c:v>Prophet</c:v>
                  </c:pt>
                  <c:pt idx="1">
                    <c:v>LSTM</c:v>
                  </c:pt>
                  <c:pt idx="2">
                    <c:v>Prophet</c:v>
                  </c:pt>
                  <c:pt idx="3">
                    <c:v>LSTM</c:v>
                  </c:pt>
                </c:lvl>
                <c:lvl>
                  <c:pt idx="0">
                    <c:v>Univariado</c:v>
                  </c:pt>
                  <c:pt idx="2">
                    <c:v>Multivariado</c:v>
                  </c:pt>
                </c:lvl>
              </c:multiLvlStrCache>
            </c:multiLvlStrRef>
          </c:cat>
          <c:val>
            <c:numRef>
              <c:f>Planilha1!$B$4:$E$4</c:f>
              <c:numCache>
                <c:formatCode>General</c:formatCode>
                <c:ptCount val="4"/>
                <c:pt idx="0">
                  <c:v>0.78713500000000003</c:v>
                </c:pt>
                <c:pt idx="1">
                  <c:v>0.70649863000000002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1C-49A5-B148-68F470758C44}"/>
            </c:ext>
          </c:extLst>
        </c:ser>
        <c:ser>
          <c:idx val="2"/>
          <c:order val="2"/>
          <c:tx>
            <c:strRef>
              <c:f>Planilha1!$A$5</c:f>
              <c:strCache>
                <c:ptCount val="1"/>
                <c:pt idx="0">
                  <c:v>ITCD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4000"/>
                    <a:satMod val="105000"/>
                    <a:lumMod val="102000"/>
                  </a:schemeClr>
                </a:gs>
                <a:gs pos="100000">
                  <a:schemeClr val="accent5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Planilha1!$B$1:$E$2</c:f>
              <c:multiLvlStrCache>
                <c:ptCount val="4"/>
                <c:lvl>
                  <c:pt idx="0">
                    <c:v>Prophet</c:v>
                  </c:pt>
                  <c:pt idx="1">
                    <c:v>LSTM</c:v>
                  </c:pt>
                  <c:pt idx="2">
                    <c:v>Prophet</c:v>
                  </c:pt>
                  <c:pt idx="3">
                    <c:v>LSTM</c:v>
                  </c:pt>
                </c:lvl>
                <c:lvl>
                  <c:pt idx="0">
                    <c:v>Univariado</c:v>
                  </c:pt>
                  <c:pt idx="2">
                    <c:v>Multivariado</c:v>
                  </c:pt>
                </c:lvl>
              </c:multiLvlStrCache>
            </c:multiLvlStrRef>
          </c:cat>
          <c:val>
            <c:numRef>
              <c:f>Planilha1!$B$5:$E$5</c:f>
              <c:numCache>
                <c:formatCode>General</c:formatCode>
                <c:ptCount val="4"/>
                <c:pt idx="0">
                  <c:v>0.95872500000000005</c:v>
                </c:pt>
                <c:pt idx="1">
                  <c:v>0.94909228000000001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1C-49A5-B148-68F470758C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63290240"/>
        <c:axId val="1663290656"/>
      </c:barChart>
      <c:catAx>
        <c:axId val="166329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3290656"/>
        <c:crosses val="autoZero"/>
        <c:auto val="1"/>
        <c:lblAlgn val="ctr"/>
        <c:lblOffset val="100"/>
        <c:noMultiLvlLbl val="0"/>
      </c:catAx>
      <c:valAx>
        <c:axId val="166329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>
                    <a:solidFill>
                      <a:schemeClr val="bg2"/>
                    </a:solidFill>
                  </a:rPr>
                  <a:t>RMSE/σ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329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21/07/2021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33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17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717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76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372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349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076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824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372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09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92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8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401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618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41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35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86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57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21/07/2021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1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21/07/2021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chart" Target="../charts/chart1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Predição da arrecadação de tributos:</a:t>
            </a:r>
            <a:endParaRPr lang="pt-BR" sz="1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9694" y="3162034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1800" b="1" i="0" u="none" strike="noStrike" baseline="0" dirty="0">
                <a:latin typeface="Arial" panose="020B0604020202020204" pitchFamily="34" charset="0"/>
              </a:rPr>
              <a:t>um comparativo entre o </a:t>
            </a:r>
            <a:r>
              <a:rPr lang="pt-BR" sz="1800" b="1" i="1" u="none" strike="noStrike" baseline="0" dirty="0">
                <a:latin typeface="Arial" panose="020B0604020202020204" pitchFamily="34" charset="0"/>
              </a:rPr>
              <a:t>Facebook™ Prophet </a:t>
            </a:r>
            <a:r>
              <a:rPr lang="pt-BR" sz="1800" b="1" i="0" u="none" strike="noStrike" baseline="0" dirty="0">
                <a:latin typeface="Arial" panose="020B0604020202020204" pitchFamily="34" charset="0"/>
              </a:rPr>
              <a:t>e as redes neurais </a:t>
            </a:r>
            <a:r>
              <a:rPr lang="pt-BR" sz="1800" b="1" i="1" u="none" strike="noStrike" baseline="0" dirty="0">
                <a:latin typeface="Arial" panose="020B0604020202020204" pitchFamily="34" charset="0"/>
              </a:rPr>
              <a:t>Long Short-Term Memory</a:t>
            </a:r>
            <a:endParaRPr lang="pt-BR" sz="1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53E5A7-64EA-4400-9E94-1C9129F90BBB}"/>
              </a:ext>
            </a:extLst>
          </p:cNvPr>
          <p:cNvSpPr txBox="1"/>
          <p:nvPr/>
        </p:nvSpPr>
        <p:spPr>
          <a:xfrm>
            <a:off x="4552616" y="5052135"/>
            <a:ext cx="3083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Rafael Santos Carvalho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9A26CA-3E41-4D2E-BE6F-23AA0D698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934" y="4353567"/>
            <a:ext cx="2874530" cy="2481528"/>
          </a:xfrm>
          <a:prstGeom prst="rect">
            <a:avLst/>
          </a:prstGeom>
        </p:spPr>
      </p:pic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A8F1F0BE-C083-4F35-951F-CBB2F8741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1"/>
    </mc:Choice>
    <mc:Fallback xmlns="">
      <p:transition spd="slow" advTm="21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" x="6057900" y="1606550"/>
          <p14:tracePt t="157" x="6064250" y="1606550"/>
          <p14:tracePt t="163" x="6076950" y="1606550"/>
          <p14:tracePt t="195" x="6356350" y="1625600"/>
          <p14:tracePt t="204" x="6489700" y="1631950"/>
          <p14:tracePt t="226" x="6927850" y="1644650"/>
          <p14:tracePt t="230" x="7035800" y="1651000"/>
          <p14:tracePt t="261" x="7721600" y="1695450"/>
          <p14:tracePt t="264" x="7804150" y="1708150"/>
          <p14:tracePt t="275" x="7975600" y="1708150"/>
          <p14:tracePt t="279" x="8020050" y="1708150"/>
          <p14:tracePt t="292" x="8185150" y="1714500"/>
          <p14:tracePt t="297" x="8235950" y="1720850"/>
          <p14:tracePt t="310" x="8356600" y="1720850"/>
          <p14:tracePt t="313" x="8375650" y="1720850"/>
          <p14:tracePt t="326" x="8432800" y="1720850"/>
          <p14:tracePt t="329" x="8445500" y="1720850"/>
          <p14:tracePt t="343" x="8489950" y="1720850"/>
          <p14:tracePt t="359" x="8540750" y="1714500"/>
          <p14:tracePt t="377" x="8585200" y="1701800"/>
          <p14:tracePt t="393" x="8610600" y="1695450"/>
          <p14:tracePt t="411" x="8642350" y="1695450"/>
          <p14:tracePt t="426" x="8674100" y="1695450"/>
          <p14:tracePt t="443" x="8718550" y="1689100"/>
          <p14:tracePt t="459" x="8763000" y="1689100"/>
          <p14:tracePt t="478" x="8813800" y="1682750"/>
          <p14:tracePt t="493" x="8845550" y="1682750"/>
          <p14:tracePt t="509" x="8877300" y="1670050"/>
          <p14:tracePt t="527" x="8915400" y="1663700"/>
          <p14:tracePt t="542" x="8966200" y="1663700"/>
          <p14:tracePt t="559" x="9048750" y="1657350"/>
          <p14:tracePt t="575" x="9150350" y="1651000"/>
          <p14:tracePt t="592" x="9283700" y="1644650"/>
          <p14:tracePt t="610" x="9493250" y="1619250"/>
          <p14:tracePt t="626" x="9677400" y="1600200"/>
          <p14:tracePt t="627" x="9683750" y="1593850"/>
          <p14:tracePt t="642" x="9823450" y="1587500"/>
          <p14:tracePt t="644" x="9842500" y="1587500"/>
          <p14:tracePt t="660" x="9944100" y="1581150"/>
          <p14:tracePt t="677" x="10039350" y="1568450"/>
          <p14:tracePt t="692" x="10090150" y="1568450"/>
          <p14:tracePt t="710" x="10109200" y="1562100"/>
          <p14:tracePt t="10182" x="10102850" y="1562100"/>
          <p14:tracePt t="10206" x="10090150" y="1562100"/>
          <p14:tracePt t="10214" x="10058400" y="1574800"/>
          <p14:tracePt t="10222" x="10052050" y="1587500"/>
          <p14:tracePt t="10282" x="10045700" y="1581150"/>
          <p14:tracePt t="10288" x="10033000" y="1574800"/>
          <p14:tracePt t="10306" x="9906000" y="1485900"/>
          <p14:tracePt t="10322" x="9791700" y="1403350"/>
          <p14:tracePt t="10336" x="9696450" y="1339850"/>
          <p14:tracePt t="10352" x="9594850" y="1270000"/>
          <p14:tracePt t="10372" x="9467850" y="1200150"/>
          <p14:tracePt t="10386" x="9385300" y="1155700"/>
          <p14:tracePt t="10403" x="9245600" y="1092200"/>
          <p14:tracePt t="10421" x="9093200" y="1035050"/>
          <p14:tracePt t="10424" x="9074150" y="1022350"/>
          <p14:tracePt t="10436" x="8985250" y="1003300"/>
          <p14:tracePt t="10440" x="8959850" y="990600"/>
          <p14:tracePt t="10453" x="8890000" y="971550"/>
          <p14:tracePt t="10457" x="8864600" y="965200"/>
          <p14:tracePt t="10470" x="8820150" y="952500"/>
          <p14:tracePt t="10486" x="8801100" y="946150"/>
          <p14:tracePt t="10520" x="8794750" y="946150"/>
          <p14:tracePt t="10562" x="8788400" y="946150"/>
          <p14:tracePt t="10572" x="8782050" y="946150"/>
          <p14:tracePt t="10585" x="8775700" y="939800"/>
          <p14:tracePt t="10602" x="8769350" y="933450"/>
          <p14:tracePt t="10619" x="8756650" y="920750"/>
          <p14:tracePt t="10636" x="8731250" y="895350"/>
          <p14:tracePt t="10652" x="8699500" y="857250"/>
          <p14:tracePt t="10670" x="8648700" y="825500"/>
          <p14:tracePt t="10686" x="8623300" y="800100"/>
          <p14:tracePt t="10702" x="8591550" y="781050"/>
          <p14:tracePt t="10719" x="8547100" y="762000"/>
          <p14:tracePt t="10737" x="8509000" y="755650"/>
          <p14:tracePt t="10752" x="8483600" y="755650"/>
          <p14:tracePt t="10769" x="8470900" y="755650"/>
          <p14:tracePt t="10787" x="8458200" y="762000"/>
          <p14:tracePt t="10803" x="8451850" y="762000"/>
          <p14:tracePt t="10820" x="8432800" y="768350"/>
          <p14:tracePt t="10837" x="8420100" y="774700"/>
          <p14:tracePt t="10854" x="8382000" y="774700"/>
          <p14:tracePt t="10872" x="8343900" y="781050"/>
          <p14:tracePt t="10887" x="8312150" y="787400"/>
          <p14:tracePt t="10904" x="8261350" y="787400"/>
          <p14:tracePt t="10920" x="8210550" y="793750"/>
          <p14:tracePt t="10936" x="8147050" y="787400"/>
          <p14:tracePt t="10953" x="8108950" y="787400"/>
          <p14:tracePt t="10969" x="8096250" y="787400"/>
          <p14:tracePt t="11003" x="8089900" y="787400"/>
          <p14:tracePt t="11020" x="8070850" y="787400"/>
          <p14:tracePt t="11037" x="8045450" y="793750"/>
          <p14:tracePt t="11041" x="8039100" y="800100"/>
          <p14:tracePt t="11049" x="8020050" y="812800"/>
          <p14:tracePt t="11058" x="7994650" y="825500"/>
          <p14:tracePt t="11070" x="7981950" y="838200"/>
          <p14:tracePt t="11087" x="7943850" y="863600"/>
          <p14:tracePt t="11104" x="7918450" y="876300"/>
          <p14:tracePt t="11122" x="7905750" y="889000"/>
          <p14:tracePt t="11137" x="7899400" y="895350"/>
          <p14:tracePt t="19642" x="7899400" y="889000"/>
          <p14:tracePt t="19646" x="7899400" y="882650"/>
          <p14:tracePt t="19662" x="7899400" y="876300"/>
          <p14:tracePt t="19678" x="7899400" y="850900"/>
          <p14:tracePt t="19695" x="7899400" y="844550"/>
          <p14:tracePt t="19896" x="7893050" y="844550"/>
          <p14:tracePt t="19907" x="7835900" y="882650"/>
          <p14:tracePt t="19916" x="7721600" y="920750"/>
          <p14:tracePt t="19920" x="7664450" y="939800"/>
          <p14:tracePt t="19926" x="7550150" y="977900"/>
          <p14:tracePt t="19936" x="7378700" y="1035050"/>
          <p14:tracePt t="19953" x="7143750" y="1136650"/>
          <p14:tracePt t="19957" x="7092950" y="1162050"/>
          <p14:tracePt t="19967" x="6934200" y="1238250"/>
          <p14:tracePt t="19973" x="6807200" y="1282700"/>
          <p14:tracePt t="19984" x="6508750" y="1377950"/>
          <p14:tracePt t="19990" x="6350000" y="1416050"/>
          <p14:tracePt t="20002" x="6127750" y="1454150"/>
          <p14:tracePt t="20008" x="6051550" y="1466850"/>
          <p14:tracePt t="20017" x="6026150" y="1466850"/>
          <p14:tracePt t="20128" x="6026150" y="1460500"/>
          <p14:tracePt t="20146" x="6032500" y="14605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885887"/>
            <a:ext cx="104689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Forecasting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originou o Prophet recomenda a remoção de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Mesmo seguindo a recomendação do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modelo sem remoção de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performou melhor que modelo com remoção de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de implementação mais fácil que a rede neural 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APENAS UMA 	VARIÁVEL QUANTITATIVA PREDITORA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6E3EF9-2BD8-4116-901E-69576E1CD000}"/>
              </a:ext>
            </a:extLst>
          </p:cNvPr>
          <p:cNvSpPr txBox="1"/>
          <p:nvPr/>
        </p:nvSpPr>
        <p:spPr>
          <a:xfrm>
            <a:off x="5268485" y="215574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>
                <a:solidFill>
                  <a:schemeClr val="bg2">
                    <a:lumMod val="50000"/>
                  </a:schemeClr>
                </a:solidFill>
              </a:rPr>
              <a:t>Prophet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BD956DEB-BBB2-4398-9F27-2EC96FEDD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8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0"/>
    </mc:Choice>
    <mc:Fallback xmlns="">
      <p:transition spd="slow" advTm="3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APENAS UMA 	VARIÁVEL QUANTITATIVA PREDITORA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C1AB4F-0ADE-4B48-9C38-A0F19F7D1617}"/>
              </a:ext>
            </a:extLst>
          </p:cNvPr>
          <p:cNvSpPr txBox="1"/>
          <p:nvPr/>
        </p:nvSpPr>
        <p:spPr>
          <a:xfrm>
            <a:off x="5268485" y="2155740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>
                <a:solidFill>
                  <a:schemeClr val="bg2">
                    <a:lumMod val="50000"/>
                  </a:schemeClr>
                </a:solidFill>
              </a:rPr>
              <a:t>LSTM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8" y="2885887"/>
            <a:ext cx="10468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Necessidade de padronização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padronizados com 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PowerTransformer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(método 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yeo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-Johnson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resultaram em menor erro que os padronizados com 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StandardScaler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RobustScaler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Uso de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 detrimento ao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-Hot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dados categóricos (datas)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F4EDE1D0-D236-4BB5-98F8-46AF9BE18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6"/>
    </mc:Choice>
    <mc:Fallback xmlns="">
      <p:transition spd="slow" advTm="3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APENAS UMA 	VARIÁVEL QUANTITATIVA PREDITORA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C1AB4F-0ADE-4B48-9C38-A0F19F7D1617}"/>
              </a:ext>
            </a:extLst>
          </p:cNvPr>
          <p:cNvSpPr txBox="1"/>
          <p:nvPr/>
        </p:nvSpPr>
        <p:spPr>
          <a:xfrm>
            <a:off x="5268485" y="2155740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>
                <a:solidFill>
                  <a:schemeClr val="bg2">
                    <a:lumMod val="50000"/>
                  </a:schemeClr>
                </a:solidFill>
              </a:rPr>
              <a:t>LSTM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8" y="2858765"/>
            <a:ext cx="104689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Uso do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subclassing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 detrimento do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subclassing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permite a inserção de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quantidades distintas de dimensões (datas e séries temporais de arrecadação)</a:t>
            </a:r>
            <a:endParaRPr lang="pt-BR" sz="3600" i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23822FE6-142D-423E-9931-09F94373C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91"/>
    </mc:Choice>
    <mc:Fallback xmlns="">
      <p:transition spd="slow" advTm="3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APENAS UMA 	VARIÁVEL QUANTITATIVA PREDITORA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8" y="2885887"/>
            <a:ext cx="10468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foi superior ao Prophet em todos os três 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Superioridade das redes neurais LSTM foi mais significativa nos tributos de maior variância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ITCD a superioridade foi praticamente insignificante (pouco mais de 1%)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CF1204EE-7CCC-4C61-B931-370E47B6D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22"/>
    </mc:Choice>
    <mc:Fallback xmlns="">
      <p:transition spd="slow" advTm="38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" x="6838950" y="2025650"/>
          <p14:tracePt t="240" x="6845300" y="2025650"/>
          <p14:tracePt t="258" x="6845300" y="2032000"/>
          <p14:tracePt t="268" x="6851650" y="2032000"/>
          <p14:tracePt t="299" x="6858000" y="2044700"/>
          <p14:tracePt t="316" x="6870700" y="2051050"/>
          <p14:tracePt t="333" x="6883400" y="2051050"/>
          <p14:tracePt t="351" x="6896100" y="2063750"/>
          <p14:tracePt t="366" x="6902450" y="2070100"/>
          <p14:tracePt t="384" x="6915150" y="2076450"/>
          <p14:tracePt t="400" x="6921500" y="2082800"/>
          <p14:tracePt t="402" x="6927850" y="2082800"/>
          <p14:tracePt t="415" x="6934200" y="2095500"/>
          <p14:tracePt t="433" x="6953250" y="2101850"/>
          <p14:tracePt t="449" x="6965950" y="2108200"/>
          <p14:tracePt t="465" x="6991350" y="2114550"/>
          <p14:tracePt t="482" x="7016750" y="2120900"/>
          <p14:tracePt t="499" x="7054850" y="2133600"/>
          <p14:tracePt t="515" x="7105650" y="2139950"/>
          <p14:tracePt t="532" x="7162800" y="2159000"/>
          <p14:tracePt t="549" x="7251700" y="2165350"/>
          <p14:tracePt t="566" x="7346950" y="2184400"/>
          <p14:tracePt t="582" x="7467600" y="2209800"/>
          <p14:tracePt t="599" x="7594600" y="2247900"/>
          <p14:tracePt t="616" x="7734300" y="2286000"/>
          <p14:tracePt t="633" x="7854950" y="2311400"/>
          <p14:tracePt t="649" x="7962900" y="2330450"/>
          <p14:tracePt t="651" x="7981950" y="2336800"/>
          <p14:tracePt t="667" x="8058150" y="2343150"/>
          <p14:tracePt t="668" x="8070850" y="2349500"/>
          <p14:tracePt t="683" x="8115300" y="2349500"/>
          <p14:tracePt t="700" x="8159750" y="2362200"/>
          <p14:tracePt t="716" x="8178800" y="2362200"/>
          <p14:tracePt t="732" x="8204200" y="2362200"/>
          <p14:tracePt t="749" x="8216900" y="2362200"/>
          <p14:tracePt t="765" x="8223250" y="23622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111932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APENAS UMA 	VARIÁVEL QUANTITATIVA PREDITORA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8F1094-640C-4098-9B68-7761798BA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084" y="1992672"/>
            <a:ext cx="3060461" cy="22054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40BFF6E-E14E-445F-B821-939B3F6AA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7193" y="1978180"/>
            <a:ext cx="3196304" cy="22054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B6E05C4-83A1-43EA-99AE-AB4FBF332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5" y="1978180"/>
            <a:ext cx="3060461" cy="22054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AF50B15-ACE3-4BAD-859D-8CEAB2E86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9084" y="4572550"/>
            <a:ext cx="3048823" cy="21970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0FB67D4-018F-4C34-9659-EBBA58F94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7193" y="4572550"/>
            <a:ext cx="3196304" cy="219706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8A90FA-CA75-4E0C-935E-FF027A1379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145" y="4572550"/>
            <a:ext cx="3072703" cy="219706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F80ED5-9CDB-48F8-89A2-EF6F92C5AD35}"/>
              </a:ext>
            </a:extLst>
          </p:cNvPr>
          <p:cNvSpPr txBox="1"/>
          <p:nvPr/>
        </p:nvSpPr>
        <p:spPr>
          <a:xfrm rot="16200000">
            <a:off x="44595" y="2720265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Prophet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D33299-FE4D-4FDE-B1B1-211B9F6BBF43}"/>
              </a:ext>
            </a:extLst>
          </p:cNvPr>
          <p:cNvSpPr txBox="1"/>
          <p:nvPr/>
        </p:nvSpPr>
        <p:spPr>
          <a:xfrm rot="16200000">
            <a:off x="174065" y="548641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LSTM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A181F90D-D0DA-4DE8-B171-E719D8B13B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2"/>
    </mc:Choice>
    <mc:Fallback xmlns="">
      <p:transition spd="slow" advTm="5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7" y="275226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MÚLTIPLAS VARIÁVEIS QUANTITATIVAS PREDITORAS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7" y="2239044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Análise restrita ao ICMS pelo fato de haver mais dados público sobre variáveis preditoras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Novas variáveis preditoras: PIB mensal do Brasil, PIB trimestral do RS, admissões e demissões mensais (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Caged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poderia ser melhorado com adição de novas variáveis não-públicas como emissões de notas fiscais eletrônicas e dados sobre inadimplência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FA4D0213-2E8B-4971-BCD4-06ECB9E78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25"/>
    </mc:Choice>
    <mc:Fallback xmlns="">
      <p:transition spd="slow" advTm="4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" x="1422400" y="1892300"/>
          <p14:tracePt t="200" x="1428750" y="1892300"/>
          <p14:tracePt t="206" x="1435100" y="1892300"/>
          <p14:tracePt t="211" x="1435100" y="1898650"/>
          <p14:tracePt t="240" x="1485900" y="1924050"/>
          <p14:tracePt t="257" x="1536700" y="1955800"/>
          <p14:tracePt t="273" x="1587500" y="1974850"/>
          <p14:tracePt t="277" x="1600200" y="1981200"/>
          <p14:tracePt t="291" x="1638300" y="2000250"/>
          <p14:tracePt t="307" x="1682750" y="2006600"/>
          <p14:tracePt t="312" x="1708150" y="2012950"/>
          <p14:tracePt t="324" x="1739900" y="2019300"/>
          <p14:tracePt t="326" x="1752600" y="2019300"/>
          <p14:tracePt t="342" x="1803400" y="2019300"/>
          <p14:tracePt t="357" x="1854200" y="2025650"/>
          <p14:tracePt t="374" x="1892300" y="2025650"/>
          <p14:tracePt t="390" x="1917700" y="2025650"/>
          <p14:tracePt t="407" x="1936750" y="2025650"/>
          <p14:tracePt t="424" x="1943100" y="2025650"/>
          <p14:tracePt t="492" x="1943100" y="2019300"/>
          <p14:tracePt t="542" x="1943100" y="2012950"/>
          <p14:tracePt t="548" x="1936750" y="2012950"/>
          <p14:tracePt t="561" x="1930400" y="2012950"/>
          <p14:tracePt t="575" x="1917700" y="2006600"/>
          <p14:tracePt t="591" x="1898650" y="2006600"/>
          <p14:tracePt t="608" x="1879600" y="2000250"/>
          <p14:tracePt t="625" x="1854200" y="2000250"/>
          <p14:tracePt t="641" x="1809750" y="2000250"/>
          <p14:tracePt t="657" x="1771650" y="2006600"/>
          <p14:tracePt t="674" x="1746250" y="2006600"/>
          <p14:tracePt t="691" x="1714500" y="2006600"/>
          <p14:tracePt t="707" x="1689100" y="2006600"/>
          <p14:tracePt t="724" x="1670050" y="2006600"/>
          <p14:tracePt t="741" x="1657350" y="2006600"/>
          <p14:tracePt t="758" x="1631950" y="2006600"/>
          <p14:tracePt t="777" x="1600200" y="2019300"/>
          <p14:tracePt t="791" x="1593850" y="2019300"/>
          <p14:tracePt t="808" x="1587500" y="2019300"/>
          <p14:tracePt t="825" x="1574800" y="2025650"/>
          <p14:tracePt t="993" x="1581150" y="20256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7" y="275226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COM MÚLTIPLAS VARIÁVEIS QUANTITATIVAS PREDITORAS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7" y="2239044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Redes neurais LSTM, assim como no modelo com apenas uma variável quantitativa, teve melhor resultado que o Prophet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teve maior redução do erro no modelo multivariado em relação ao modelo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univariado</a:t>
            </a: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inserção de informações de séries temporais como </a:t>
            </a:r>
            <a:r>
              <a:rPr lang="pt-BR" sz="3600" i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Prophet reduziu o erro em 7%, mas não foi o suficiente para ter performance superior à LSTM</a:t>
            </a:r>
            <a:endParaRPr lang="pt-BR" sz="3600" i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81A99667-01B9-44A4-9770-FB4A60E0E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26"/>
    </mc:Choice>
    <mc:Fallback xmlns="">
      <p:transition spd="slow" advTm="45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43" x="1117600" y="20447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5A7C8FC-85A4-4CEA-92D5-5FB6331AD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4473931"/>
              </p:ext>
            </p:extLst>
          </p:nvPr>
        </p:nvGraphicFramePr>
        <p:xfrm>
          <a:off x="1476434" y="424693"/>
          <a:ext cx="9164517" cy="6008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D4B48415-B7A4-4740-81A2-BBC1EFA25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8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0"/>
    </mc:Choice>
    <mc:Fallback xmlns="">
      <p:transition spd="slow" advTm="17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16" x="1123950" y="2044700"/>
          <p14:tracePt t="7027" x="1123950" y="2038350"/>
          <p14:tracePt t="7038" x="1143000" y="2025650"/>
          <p14:tracePt t="7043" x="1149350" y="2019300"/>
          <p14:tracePt t="7053" x="1168400" y="2000250"/>
          <p14:tracePt t="7065" x="1181100" y="1993900"/>
          <p14:tracePt t="7081" x="1193800" y="1981200"/>
          <p14:tracePt t="7114" x="1206500" y="1981200"/>
          <p14:tracePt t="7131" x="1225550" y="1981200"/>
          <p14:tracePt t="7148" x="1250950" y="1981200"/>
          <p14:tracePt t="7165" x="1289050" y="1987550"/>
          <p14:tracePt t="7181" x="1327150" y="2000250"/>
          <p14:tracePt t="7198" x="1346200" y="2006600"/>
          <p14:tracePt t="7214" x="1365250" y="2012950"/>
          <p14:tracePt t="7231" x="1371600" y="2012950"/>
          <p14:tracePt t="7391" x="1371600" y="2019300"/>
          <p14:tracePt t="7586" x="1365250" y="2019300"/>
          <p14:tracePt t="7610" x="1358900" y="2019300"/>
          <p14:tracePt t="7619" x="1358900" y="2012950"/>
          <p14:tracePt t="7632" x="1352550" y="2012950"/>
          <p14:tracePt t="7648" x="1333500" y="2000250"/>
          <p14:tracePt t="7665" x="1301750" y="1981200"/>
          <p14:tracePt t="7682" x="1257300" y="1968500"/>
          <p14:tracePt t="7698" x="1212850" y="1949450"/>
          <p14:tracePt t="7715" x="1162050" y="1936750"/>
          <p14:tracePt t="7718" x="1155700" y="1936750"/>
          <p14:tracePt t="7733" x="1104900" y="1936750"/>
          <p14:tracePt t="7735" x="1098550" y="1936750"/>
          <p14:tracePt t="7751" x="1047750" y="1949450"/>
          <p14:tracePt t="7752" x="1041400" y="1949450"/>
          <p14:tracePt t="7765" x="1009650" y="1955800"/>
          <p14:tracePt t="7785" x="958850" y="1981200"/>
          <p14:tracePt t="7799" x="933450" y="1993900"/>
          <p14:tracePt t="7815" x="908050" y="2019300"/>
          <p14:tracePt t="7817" x="901700" y="2019300"/>
          <p14:tracePt t="7831" x="882650" y="2038350"/>
          <p14:tracePt t="7849" x="863600" y="2044700"/>
          <p14:tracePt t="7864" x="857250" y="2057400"/>
          <p14:tracePt t="7902" x="857250" y="2063750"/>
          <p14:tracePt t="7922" x="857250" y="2070100"/>
          <p14:tracePt t="7931" x="857250" y="2076450"/>
          <p14:tracePt t="7949" x="844550" y="2089150"/>
          <p14:tracePt t="7965" x="844550" y="2101850"/>
          <p14:tracePt t="7982" x="831850" y="2120900"/>
          <p14:tracePt t="7998" x="819150" y="2139950"/>
          <p14:tracePt t="8015" x="806450" y="2159000"/>
          <p14:tracePt t="8032" x="800100" y="2178050"/>
          <p14:tracePt t="8049" x="781050" y="2184400"/>
          <p14:tracePt t="8067" x="781050" y="2190750"/>
          <p14:tracePt t="8099" x="781050" y="2197100"/>
          <p14:tracePt t="8116" x="774700" y="2203450"/>
          <p14:tracePt t="8149" x="768350" y="2209800"/>
          <p14:tracePt t="8215" x="768350" y="2216150"/>
          <p14:tracePt t="8226" x="762000" y="2228850"/>
          <p14:tracePt t="8236" x="749300" y="2247900"/>
          <p14:tracePt t="8250" x="742950" y="2279650"/>
          <p14:tracePt t="8266" x="723900" y="2311400"/>
          <p14:tracePt t="8282" x="711200" y="2324100"/>
          <p14:tracePt t="8299" x="704850" y="2343150"/>
          <p14:tracePt t="8376" x="704850" y="2349500"/>
          <p14:tracePt t="8393" x="704850" y="2355850"/>
          <p14:tracePt t="8405" x="704850" y="2362200"/>
          <p14:tracePt t="8416" x="698500" y="2368550"/>
          <p14:tracePt t="8449" x="692150" y="2387600"/>
          <p14:tracePt t="8466" x="692150" y="2393950"/>
          <p14:tracePt t="8483" x="692150" y="2406650"/>
          <p14:tracePt t="8499" x="685800" y="2419350"/>
          <p14:tracePt t="8516" x="679450" y="2432050"/>
          <p14:tracePt t="8533" x="679450" y="2444750"/>
          <p14:tracePt t="8549" x="679450" y="2451100"/>
          <p14:tracePt t="8566" x="673100" y="2451100"/>
          <p14:tracePt t="16075" x="673100" y="2444750"/>
          <p14:tracePt t="16095" x="673100" y="2438400"/>
          <p14:tracePt t="16105" x="660400" y="2425700"/>
          <p14:tracePt t="16116" x="641350" y="24003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7" y="275226"/>
            <a:ext cx="10590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C8EF0-7904-4BD8-875C-4AC6CECD7FED}"/>
              </a:ext>
            </a:extLst>
          </p:cNvPr>
          <p:cNvSpPr txBox="1"/>
          <p:nvPr/>
        </p:nvSpPr>
        <p:spPr>
          <a:xfrm>
            <a:off x="1511557" y="1921559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tem, em geral, melhor performance que o Prophet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fato de ter pior performance não significa que o Prophet deve ser preterido em todos os usos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escolha do modelo ideal para cada série de dados cabe ao Cientista de Dados, que analisará os requisitos e frequência de atualização das </a:t>
            </a:r>
            <a:r>
              <a:rPr lang="pt-BR"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séries temporais</a:t>
            </a: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EDA9330E-4EDE-4132-B833-5655BC0D2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45"/>
    </mc:Choice>
    <mc:Fallback xmlns="">
      <p:transition spd="slow" advTm="29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362" x="596900" y="2336800"/>
          <p14:tracePt t="28378" x="552450" y="2254250"/>
          <p14:tracePt t="28386" x="482600" y="2171700"/>
          <p14:tracePt t="28397" x="298450" y="1949450"/>
          <p14:tracePt t="28405" x="95250" y="17145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Predição de receitas como maneira de evitar infrações à Lei de Responsabilidade Fiscal</a:t>
            </a:r>
          </a:p>
          <a:p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Predição de arrecadação como ferramenta de gestão, permitindo o cumprimento de metas fiscais e o equilíbrio entre receitas e despesas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6097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CONTEXTUALIZAÇÃO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097F3E37-AF64-42A6-9CEE-0543B2408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7"/>
    </mc:Choice>
    <mc:Fallback xmlns="">
      <p:transition spd="slow" advTm="2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" x="5880100" y="1657350"/>
          <p14:tracePt t="50" x="5861050" y="1676400"/>
          <p14:tracePt t="63" x="5797550" y="1708150"/>
          <p14:tracePt t="80" x="5689600" y="1746250"/>
          <p14:tracePt t="97" x="5518150" y="1790700"/>
          <p14:tracePt t="114" x="5327650" y="1822450"/>
          <p14:tracePt t="130" x="5162550" y="1841500"/>
          <p14:tracePt t="147" x="5041900" y="1854200"/>
          <p14:tracePt t="163" x="4997450" y="1860550"/>
          <p14:tracePt t="307" x="5003800" y="1860550"/>
          <p14:tracePt t="315" x="5010150" y="1860550"/>
          <p14:tracePt t="321" x="5010150" y="1854200"/>
          <p14:tracePt t="331" x="5016500" y="1847850"/>
          <p14:tracePt t="348" x="5022850" y="1841500"/>
          <p14:tracePt t="365" x="5048250" y="1841500"/>
          <p14:tracePt t="383" x="5073650" y="1841500"/>
          <p14:tracePt t="398" x="5099050" y="1841500"/>
          <p14:tracePt t="416" x="5149850" y="1854200"/>
          <p14:tracePt t="433" x="5200650" y="1866900"/>
          <p14:tracePt t="448" x="5257800" y="1885950"/>
          <p14:tracePt t="469" x="5384800" y="1911350"/>
          <p14:tracePt t="473" x="5429250" y="1924050"/>
          <p14:tracePt t="481" x="5518150" y="1930400"/>
          <p14:tracePt t="482" x="5530850" y="1930400"/>
          <p14:tracePt t="497" x="5740400" y="1936750"/>
          <p14:tracePt t="515" x="6045200" y="1924050"/>
          <p14:tracePt t="531" x="6305550" y="1879600"/>
          <p14:tracePt t="550" x="6553200" y="1828800"/>
          <p14:tracePt t="564" x="6692900" y="1797050"/>
          <p14:tracePt t="567" x="6718300" y="1797050"/>
          <p14:tracePt t="582" x="6838950" y="1765300"/>
          <p14:tracePt t="585" x="6864350" y="1758950"/>
          <p14:tracePt t="598" x="6959600" y="1727200"/>
          <p14:tracePt t="601" x="7004050" y="1720850"/>
          <p14:tracePt t="622" x="7251700" y="1670050"/>
          <p14:tracePt t="628" x="7353300" y="1651000"/>
          <p14:tracePt t="631" x="7391400" y="1651000"/>
          <p14:tracePt t="641" x="7575550" y="1631950"/>
          <p14:tracePt t="647" x="7677150" y="1619250"/>
          <p14:tracePt t="671" x="8001000" y="1587500"/>
          <p14:tracePt t="682" x="8229600" y="1568450"/>
          <p14:tracePt t="683" x="8242300" y="1568450"/>
          <p14:tracePt t="697" x="8470900" y="1568450"/>
          <p14:tracePt t="699" x="8509000" y="1568450"/>
          <p14:tracePt t="714" x="8731250" y="1568450"/>
          <p14:tracePt t="715" x="8763000" y="1568450"/>
          <p14:tracePt t="731" x="8997950" y="1568450"/>
          <p14:tracePt t="747" x="9201150" y="1568450"/>
          <p14:tracePt t="764" x="9359900" y="1562100"/>
          <p14:tracePt t="782" x="9493250" y="1549400"/>
          <p14:tracePt t="783" x="9499600" y="1549400"/>
          <p14:tracePt t="797" x="9582150" y="1549400"/>
          <p14:tracePt t="799" x="9594850" y="1549400"/>
          <p14:tracePt t="814" x="9671050" y="1543050"/>
          <p14:tracePt t="816" x="9677400" y="1543050"/>
          <p14:tracePt t="832" x="9766300" y="1536700"/>
          <p14:tracePt t="851" x="9912350" y="1530350"/>
          <p14:tracePt t="865" x="10033000" y="1504950"/>
          <p14:tracePt t="881" x="10261600" y="1435100"/>
          <p14:tracePt t="885" x="10344150" y="1409700"/>
          <p14:tracePt t="899" x="10585450" y="1327150"/>
          <p14:tracePt t="902" x="10642600" y="1314450"/>
          <p14:tracePt t="915" x="10807700" y="1263650"/>
          <p14:tracePt t="920" x="10858500" y="1250950"/>
          <p14:tracePt t="934" x="10966450" y="1225550"/>
          <p14:tracePt t="948" x="10985500" y="1225550"/>
          <p14:tracePt t="1107" x="10985500" y="1219200"/>
          <p14:tracePt t="1187" x="10979150" y="1219200"/>
          <p14:tracePt t="1201" x="10972800" y="1219200"/>
          <p14:tracePt t="1205" x="10972800" y="1225550"/>
          <p14:tracePt t="1216" x="10960100" y="1238250"/>
          <p14:tracePt t="1232" x="10922000" y="1282700"/>
          <p14:tracePt t="1249" x="10877550" y="1314450"/>
          <p14:tracePt t="1252" x="10864850" y="1327150"/>
          <p14:tracePt t="1265" x="10833100" y="1352550"/>
          <p14:tracePt t="1284" x="10795000" y="1377950"/>
          <p14:tracePt t="1299" x="10775950" y="1390650"/>
          <p14:tracePt t="1315" x="10750550" y="1409700"/>
          <p14:tracePt t="1332" x="10731500" y="1428750"/>
          <p14:tracePt t="1349" x="10718800" y="1441450"/>
          <p14:tracePt t="1366" x="10706100" y="1454150"/>
          <p14:tracePt t="1382" x="10699750" y="1460500"/>
          <p14:tracePt t="1398" x="10693400" y="14605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Ferramentas atuais preocupam-se com a predição de receitas a médio/longo prazo</a:t>
            </a:r>
          </a:p>
          <a:p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predição a curto ou curtíssimo prazo viabiliza a execução/suspensão/cancelamento de despesas, principalmente as discricionárias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PROPOSTO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6C73BE2C-61B8-4C13-AA85-0DCE224B9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3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00"/>
    </mc:Choice>
    <mc:Fallback>
      <p:transition spd="slow" advTm="4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Uso do estado do Rio Grande do Sul como exemplo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uso dos tributos arrecadados por um estado específico como exemplo não limita o estudo, que pode ser aplicado a tributos de outros estados, municípios ou até mesmo da União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PROPOSTO</a:t>
            </a: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2BA2948A-0D6E-44BF-BAED-CE2EFD84A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3"/>
    </mc:Choice>
    <mc:Fallback xmlns="">
      <p:transition spd="slow" advTm="16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" x="1498600" y="1682750"/>
          <p14:tracePt t="598" x="1498600" y="16764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Arrecadação: Receita Dados RS (arquivo 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IGP-M: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IpeaData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webscrapping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PIB mensal Brasil: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IpeaData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(arquivo 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PIB trimestral RS: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IpeaData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(arquivo XLS)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Caged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IpeaData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(arquivo 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 DE DADOS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74A050BB-894C-4012-A930-A0F393DA5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0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0"/>
    </mc:Choice>
    <mc:Fallback xmlns="">
      <p:transition spd="slow" advTm="1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1850920"/>
            <a:ext cx="104689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Ajuste dos valores monetários a valor presente pelo IGP-M (quando os dados coletados não estiverem ajustados)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Preenchimento de valores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NaN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nos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36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Caged</a:t>
            </a: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TRATAMENTO DE DADOS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46D7C1AD-CAE9-47B9-9E50-3F7F1573B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4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0"/>
    </mc:Choice>
    <mc:Fallback xmlns="">
      <p:transition spd="slow" advTm="13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9" y="2392096"/>
            <a:ext cx="10468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ICMS é o tributo com maior variância e com pouca sazonalidade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IPVA é o tributo com maior sazonalidade, principalmente nos primeiros meses do 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ITCD possui menor variância e sazonalidade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9" y="477219"/>
            <a:ext cx="9168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E EXPLORAÇÃO DOS       	DADOS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2F543F7-8AF3-4224-957E-331D5501D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40"/>
    </mc:Choice>
    <mc:Fallback>
      <p:transition spd="slow" advTm="22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-1358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09751" y="141317"/>
            <a:ext cx="9168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E EXPLORAÇÃO DOS       	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C3D2C4-534F-42A2-9647-A19128633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77" y="1832865"/>
            <a:ext cx="3214459" cy="237664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0760FE7-DFEC-40A6-B651-ACE883297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665" y="1832865"/>
            <a:ext cx="3214459" cy="237664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0DA9900-B07E-4EB4-BBF8-6267767E9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169" y="1832864"/>
            <a:ext cx="3299950" cy="23766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8EE9F81-835E-4EB5-A10B-EF8B68A95E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476" y="4243304"/>
            <a:ext cx="3214459" cy="25315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59AF3B-A96B-463F-AC1F-BC1EB93E9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1772" y="4243304"/>
            <a:ext cx="3205352" cy="25315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51C6B0D-5C0B-41DA-AE6F-A5387A3378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6169" y="4243304"/>
            <a:ext cx="3299950" cy="2531500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96FDF93A-9E9B-4BA8-9514-FFCA7A54C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6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2"/>
    </mc:Choice>
    <mc:Fallback xmlns="">
      <p:transition spd="slow" advTm="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7696"/>
              </a:clrFrom>
              <a:clrTo>
                <a:srgbClr val="007696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2751663"/>
            <a:ext cx="6858000" cy="388146"/>
          </a:xfrm>
        </p:spPr>
        <p:txBody>
          <a:bodyPr rtlCol="0">
            <a:noAutofit/>
          </a:bodyPr>
          <a:lstStyle/>
          <a:p>
            <a:pPr algn="ctr"/>
            <a:br>
              <a:rPr lang="pt-BR" sz="1800" b="0" i="0" u="none" strike="noStrike" baseline="0" dirty="0">
                <a:latin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</a:rPr>
              <a:t> </a:t>
            </a:r>
            <a:endParaRPr lang="pt-BR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51C7DD-931B-458C-BED1-66596B8728CB}"/>
              </a:ext>
            </a:extLst>
          </p:cNvPr>
          <p:cNvSpPr txBox="1"/>
          <p:nvPr/>
        </p:nvSpPr>
        <p:spPr>
          <a:xfrm>
            <a:off x="1511558" y="2304767"/>
            <a:ext cx="104689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Facebook</a:t>
            </a:r>
            <a:r>
              <a:rPr lang="pt-BR" sz="3600" baseline="30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TM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Prophet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Redes neurais Long Short-Term Memory (LSTM)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Estudo dividido em duas partes: (1) utilizando apenas a arrecadação passada para predição da arrecadação futura e (2) utilizando outras variáveis preditoras (</a:t>
            </a:r>
            <a:r>
              <a:rPr lang="pt-BR" sz="3600" i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sz="3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para predição da arrecadação futura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B1D1FA-A051-4390-B664-FA441CB07268}"/>
              </a:ext>
            </a:extLst>
          </p:cNvPr>
          <p:cNvSpPr txBox="1"/>
          <p:nvPr/>
        </p:nvSpPr>
        <p:spPr>
          <a:xfrm>
            <a:off x="1511558" y="477219"/>
            <a:ext cx="10590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pt-BR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pt-BR" sz="4800" dirty="0"/>
              <a:t>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PREDITIVOS DE 	ARRECADAÇÃO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E3BB7DF8-24A6-43DB-BA18-31960FC1A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1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35"/>
    </mc:Choice>
    <mc:Fallback xmlns="">
      <p:transition spd="slow" advTm="34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" x="9658350" y="206375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71af3243-3dd4-4a8d-8c0d-dd76da1f02a5"/>
    <ds:schemaRef ds:uri="http://schemas.microsoft.com/office/2006/documentManagement/types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4491</TotalTime>
  <Words>759</Words>
  <Application>Microsoft Office PowerPoint</Application>
  <PresentationFormat>Widescreen</PresentationFormat>
  <Paragraphs>111</Paragraphs>
  <Slides>18</Slides>
  <Notes>18</Notes>
  <HiddenSlides>6</HiddenSlides>
  <MMClips>18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Circuito</vt:lpstr>
      <vt:lpstr>  Predição da arrecadação de tributos: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Predição da arrecadação de tributos:</dc:title>
  <dc:creator>Rafael</dc:creator>
  <cp:lastModifiedBy>Rafael</cp:lastModifiedBy>
  <cp:revision>43</cp:revision>
  <dcterms:created xsi:type="dcterms:W3CDTF">2021-07-01T21:48:46Z</dcterms:created>
  <dcterms:modified xsi:type="dcterms:W3CDTF">2021-07-21T19:49:36Z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